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8" r:id="rId22"/>
    <p:sldId id="277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48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546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9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27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2668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2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9266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45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05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6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7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60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59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1A380C5-2066-4D4B-A507-A2BBCD52E7F5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68483A-BC51-4332-BF3E-544004D84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55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mailto:drtera@allpointsequine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EPM and neurologic herpes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Tera </a:t>
            </a:r>
            <a:r>
              <a:rPr lang="en-US" dirty="0" err="1" smtClean="0"/>
              <a:t>Forbeck</a:t>
            </a:r>
            <a:r>
              <a:rPr lang="en-US" dirty="0" smtClean="0"/>
              <a:t> Ramig</a:t>
            </a:r>
          </a:p>
          <a:p>
            <a:r>
              <a:rPr lang="en-US" dirty="0" smtClean="0"/>
              <a:t>All Points Equine LLC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708" y="5193839"/>
            <a:ext cx="4270953" cy="151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1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Epm</a:t>
            </a:r>
            <a:r>
              <a:rPr lang="en-US" dirty="0" smtClean="0"/>
              <a:t> </a:t>
            </a:r>
            <a:r>
              <a:rPr lang="en-US" dirty="0" err="1" smtClean="0"/>
              <a:t>seroprevalence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2" y="380999"/>
            <a:ext cx="6260757" cy="4528034"/>
          </a:xfrm>
        </p:spPr>
      </p:pic>
    </p:spTree>
    <p:extLst>
      <p:ext uri="{BB962C8B-B14F-4D97-AF65-F5344CB8AC3E}">
        <p14:creationId xmlns:p14="http://schemas.microsoft.com/office/powerpoint/2010/main" val="3206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importance of the neurological exam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7" y="415410"/>
            <a:ext cx="2638425" cy="20764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Treat for EPM but look for other diagnoses. </a:t>
            </a:r>
          </a:p>
          <a:p>
            <a:endParaRPr lang="en-US" dirty="0"/>
          </a:p>
          <a:p>
            <a:r>
              <a:rPr lang="en-US" dirty="0" smtClean="0"/>
              <a:t>A response to treatment is NOT considered diagnostic!</a:t>
            </a:r>
          </a:p>
          <a:p>
            <a:endParaRPr lang="en-US" dirty="0"/>
          </a:p>
          <a:p>
            <a:r>
              <a:rPr lang="en-US" dirty="0" smtClean="0"/>
              <a:t>Serial examinations allow for the monitoring of response to treatment.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91" y="2491860"/>
            <a:ext cx="2857500" cy="194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69" y="4133464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3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EPM look Like?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(Pardon the interruption as I pull up some video)</a:t>
            </a:r>
          </a:p>
          <a:p>
            <a:endParaRPr lang="en-US" dirty="0"/>
          </a:p>
          <a:p>
            <a:r>
              <a:rPr lang="en-US" sz="2400" dirty="0" smtClean="0"/>
              <a:t>Video Footage courtesy of Dr. Amy Johnson – New Bolton Center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0422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Treatment options</a:t>
            </a:r>
            <a:endParaRPr 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FDA APPROVED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Marquis</a:t>
            </a:r>
          </a:p>
          <a:p>
            <a:r>
              <a:rPr lang="en-US" dirty="0" err="1" smtClean="0"/>
              <a:t>Protazil</a:t>
            </a:r>
            <a:endParaRPr lang="en-US" dirty="0" smtClean="0"/>
          </a:p>
          <a:p>
            <a:r>
              <a:rPr lang="en-US" dirty="0" smtClean="0"/>
              <a:t>Rebalance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CLINICAL TRIAL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Oriquin-10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67" y="1192055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1" y="2785798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05" y="3105522"/>
            <a:ext cx="2914650" cy="1571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94" y="1724397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Notes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Treatment with Marquis &amp; </a:t>
            </a:r>
            <a:r>
              <a:rPr lang="en-US" dirty="0" err="1" smtClean="0"/>
              <a:t>Protazil</a:t>
            </a:r>
            <a:r>
              <a:rPr lang="en-US" dirty="0" smtClean="0"/>
              <a:t> typically lasted 1-2 months (or 1 month past plateau of improvement)</a:t>
            </a:r>
          </a:p>
          <a:p>
            <a:r>
              <a:rPr lang="en-US" dirty="0" smtClean="0"/>
              <a:t>Rebalance treatment duration closer to 3-6 months</a:t>
            </a:r>
          </a:p>
          <a:p>
            <a:r>
              <a:rPr lang="en-US" dirty="0" smtClean="0"/>
              <a:t>Supportive treatment with NSAIDS, vitamin E, </a:t>
            </a:r>
            <a:r>
              <a:rPr lang="en-US" dirty="0" err="1" smtClean="0"/>
              <a:t>immunomodulators</a:t>
            </a:r>
            <a:endParaRPr lang="en-US" dirty="0" smtClean="0"/>
          </a:p>
          <a:p>
            <a:r>
              <a:rPr lang="en-US" dirty="0" smtClean="0"/>
              <a:t>Oriquin-10: in field trial since May 2011. No data available (Compounded product)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FDA approved treatments carry an approximate success rate of 60%*</a:t>
            </a:r>
          </a:p>
          <a:p>
            <a:endParaRPr lang="en-US" dirty="0"/>
          </a:p>
          <a:p>
            <a:r>
              <a:rPr lang="en-US" dirty="0" smtClean="0"/>
              <a:t>Relapse rate 10-28%* within 3 years</a:t>
            </a:r>
          </a:p>
          <a:p>
            <a:endParaRPr lang="en-US" dirty="0"/>
          </a:p>
          <a:p>
            <a:r>
              <a:rPr lang="en-US" dirty="0" smtClean="0"/>
              <a:t>Complete resolution of clinical signs in 55-60% of cases*</a:t>
            </a:r>
          </a:p>
          <a:p>
            <a:endParaRPr lang="en-US" dirty="0"/>
          </a:p>
          <a:p>
            <a:r>
              <a:rPr lang="en-US" dirty="0" smtClean="0"/>
              <a:t>*</a:t>
            </a:r>
            <a:r>
              <a:rPr lang="en-US" sz="1300" dirty="0" smtClean="0"/>
              <a:t>source: Ohio State University</a:t>
            </a:r>
            <a:endParaRPr lang="en-US" sz="13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42" y="4720752"/>
            <a:ext cx="23717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of </a:t>
            </a:r>
            <a:r>
              <a:rPr lang="en-US" dirty="0" err="1" smtClean="0"/>
              <a:t>epm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6" r="23086"/>
          <a:stretch>
            <a:fillRect/>
          </a:stretch>
        </p:blipFill>
        <p:spPr>
          <a:xfrm>
            <a:off x="2463585" y="502508"/>
            <a:ext cx="1918945" cy="2674028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*No vaccination currently available</a:t>
            </a:r>
          </a:p>
          <a:p>
            <a:r>
              <a:rPr lang="en-US" dirty="0" smtClean="0"/>
              <a:t>*Horses aged 1-6 years are highest risk</a:t>
            </a:r>
          </a:p>
          <a:p>
            <a:r>
              <a:rPr lang="en-US" dirty="0" smtClean="0"/>
              <a:t>*</a:t>
            </a:r>
            <a:r>
              <a:rPr lang="en-US" dirty="0"/>
              <a:t>L</a:t>
            </a:r>
            <a:r>
              <a:rPr lang="en-US" dirty="0" smtClean="0"/>
              <a:t>imit stress</a:t>
            </a:r>
          </a:p>
          <a:p>
            <a:r>
              <a:rPr lang="en-US" dirty="0" smtClean="0"/>
              <a:t>*Opossum control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8" y="2308267"/>
            <a:ext cx="2857500" cy="1895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7" y="4262622"/>
            <a:ext cx="28479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Neurologic Herpes Virus</a:t>
            </a:r>
            <a:br>
              <a:rPr lang="en-US" dirty="0" smtClean="0"/>
            </a:br>
            <a:r>
              <a:rPr lang="en-US" sz="2800" dirty="0" smtClean="0"/>
              <a:t>What Every Owner Should know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03" y="2138912"/>
            <a:ext cx="1847850" cy="24669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29" y="1105266"/>
            <a:ext cx="1847850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74" y="1581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Doylestown EHV situation</a:t>
            </a:r>
            <a:br>
              <a:rPr lang="en-US" dirty="0" smtClean="0"/>
            </a:br>
            <a:r>
              <a:rPr lang="en-US" dirty="0" smtClean="0"/>
              <a:t>1-30-2016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Farm blow-by-blow: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12-12-15: Horse from farm traveled to competition in NJ</a:t>
            </a:r>
          </a:p>
          <a:p>
            <a:r>
              <a:rPr lang="en-US" dirty="0" smtClean="0"/>
              <a:t>12-21-15: Neurologic signs noted in 2 horse</a:t>
            </a:r>
          </a:p>
          <a:p>
            <a:r>
              <a:rPr lang="en-US" dirty="0" smtClean="0"/>
              <a:t>12-22-15: 3</a:t>
            </a:r>
            <a:r>
              <a:rPr lang="en-US" baseline="30000" dirty="0" smtClean="0"/>
              <a:t>rd</a:t>
            </a:r>
            <a:r>
              <a:rPr lang="en-US" dirty="0" smtClean="0"/>
              <a:t> horse with neuro signs noted. All 3 horses euthanized. PA </a:t>
            </a:r>
            <a:r>
              <a:rPr lang="en-US" dirty="0" err="1" smtClean="0"/>
              <a:t>Dept</a:t>
            </a:r>
            <a:r>
              <a:rPr lang="en-US" dirty="0" smtClean="0"/>
              <a:t> of Ag quarantines farm. </a:t>
            </a:r>
          </a:p>
          <a:p>
            <a:r>
              <a:rPr lang="en-US" dirty="0" smtClean="0"/>
              <a:t>12-24-15: Necropsy findings confirm EHV-1.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12-24-15: 2 additional horses develop fevers.</a:t>
            </a:r>
          </a:p>
          <a:p>
            <a:r>
              <a:rPr lang="en-US" dirty="0" smtClean="0"/>
              <a:t>12-25-15: 4 horses in risk zone develop fevers.</a:t>
            </a:r>
          </a:p>
          <a:p>
            <a:r>
              <a:rPr lang="en-US" dirty="0" smtClean="0"/>
              <a:t>12-27-15: 2 more horses develop fevers.</a:t>
            </a:r>
          </a:p>
          <a:p>
            <a:r>
              <a:rPr lang="en-US" dirty="0" smtClean="0"/>
              <a:t>1-8-15: 2 previously febrile horses develop mild neurologic signs.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Herpes virus in the horse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1/4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Respiratory disease</a:t>
            </a:r>
          </a:p>
          <a:p>
            <a:r>
              <a:rPr lang="en-US" dirty="0" smtClean="0"/>
              <a:t>Abortion</a:t>
            </a:r>
          </a:p>
          <a:p>
            <a:r>
              <a:rPr lang="en-US" dirty="0" smtClean="0"/>
              <a:t>Type 4 has caused 1 case of neurological disease</a:t>
            </a:r>
          </a:p>
          <a:p>
            <a:r>
              <a:rPr lang="en-US" dirty="0" smtClean="0"/>
              <a:t>Vaccination available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Neurologic Herpes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Caused by a mutated EHV 1 virus</a:t>
            </a:r>
          </a:p>
          <a:p>
            <a:r>
              <a:rPr lang="en-US" dirty="0" smtClean="0"/>
              <a:t>No vaccination available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3428999"/>
            <a:ext cx="2286000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2" y="3114674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675" y="2347912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factors for infection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</a:p>
          <a:p>
            <a:r>
              <a:rPr lang="en-US" dirty="0" smtClean="0"/>
              <a:t>Boarding Facility</a:t>
            </a:r>
          </a:p>
          <a:p>
            <a:r>
              <a:rPr lang="en-US" dirty="0" smtClean="0"/>
              <a:t>Race tracks</a:t>
            </a:r>
          </a:p>
          <a:p>
            <a:r>
              <a:rPr lang="en-US" dirty="0" smtClean="0"/>
              <a:t>Horse Shows</a:t>
            </a:r>
          </a:p>
          <a:p>
            <a:r>
              <a:rPr lang="en-US" dirty="0" smtClean="0"/>
              <a:t>Pregnant mares</a:t>
            </a:r>
          </a:p>
          <a:p>
            <a:r>
              <a:rPr lang="en-US" dirty="0" smtClean="0"/>
              <a:t>Vaccination?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450" y="1469231"/>
            <a:ext cx="2238375" cy="2047875"/>
          </a:xfrm>
        </p:spPr>
      </p:pic>
    </p:spTree>
    <p:extLst>
      <p:ext uri="{BB962C8B-B14F-4D97-AF65-F5344CB8AC3E}">
        <p14:creationId xmlns:p14="http://schemas.microsoft.com/office/powerpoint/2010/main" val="10200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err="1" smtClean="0"/>
              <a:t>Epm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Equine Protozoal Myelopathy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419" y="1025877"/>
            <a:ext cx="1185333" cy="1467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752" y="2643717"/>
            <a:ext cx="22098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91" y="4487332"/>
            <a:ext cx="2371725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2" y="180446"/>
            <a:ext cx="2257425" cy="2847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17" y="3059418"/>
            <a:ext cx="2657475" cy="1495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" y="4488333"/>
            <a:ext cx="19812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What are the clinical signs of </a:t>
            </a:r>
            <a:r>
              <a:rPr lang="en-US" dirty="0" err="1" smtClean="0"/>
              <a:t>neuropathogenic</a:t>
            </a:r>
            <a:r>
              <a:rPr lang="en-US" dirty="0" smtClean="0"/>
              <a:t> EHV1?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8" y="773112"/>
            <a:ext cx="1847850" cy="2466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*</a:t>
            </a:r>
            <a:r>
              <a:rPr lang="en-US" dirty="0" err="1" smtClean="0"/>
              <a:t>Hindend</a:t>
            </a:r>
            <a:r>
              <a:rPr lang="en-US" dirty="0" smtClean="0"/>
              <a:t> Weakness</a:t>
            </a:r>
          </a:p>
          <a:p>
            <a:r>
              <a:rPr lang="en-US" dirty="0" smtClean="0"/>
              <a:t>*Toe Dragging</a:t>
            </a:r>
            <a:endParaRPr lang="en-US" dirty="0"/>
          </a:p>
          <a:p>
            <a:r>
              <a:rPr lang="en-US" dirty="0" smtClean="0"/>
              <a:t>*Dog Sitting</a:t>
            </a:r>
          </a:p>
          <a:p>
            <a:r>
              <a:rPr lang="en-US" dirty="0" smtClean="0"/>
              <a:t>*Urinary/Fecal Incontinence</a:t>
            </a:r>
          </a:p>
          <a:p>
            <a:r>
              <a:rPr lang="en-US" dirty="0" smtClean="0"/>
              <a:t>**Most horses will experience respiratory signs 1-2 weeks prior to neurologic signs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12" y="3429000"/>
            <a:ext cx="24669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1117601"/>
            <a:ext cx="2103437" cy="193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a horse look like with a EHV-1 Neuro strain infection?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wait while I load a video (courtesy of Dr. Amy Johnson at New Bolton Center).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will the diagnosis be confirmed?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947737"/>
            <a:ext cx="2286000" cy="15335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*Detection of the virus from a nasal swab or from blood cells (PCR)</a:t>
            </a:r>
          </a:p>
          <a:p>
            <a:r>
              <a:rPr lang="en-US" dirty="0" smtClean="0"/>
              <a:t>*Similar tests can be ran on any aborted tissues from a pregnant mare</a:t>
            </a:r>
          </a:p>
          <a:p>
            <a:r>
              <a:rPr lang="en-US" dirty="0" smtClean="0"/>
              <a:t>*Most useful in an outbreak situation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33178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virus transmitted?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Transmission occurs via the respiratory route from coughing and snorting horses.</a:t>
            </a:r>
          </a:p>
          <a:p>
            <a:r>
              <a:rPr lang="en-US" dirty="0" smtClean="0"/>
              <a:t>Shedding can occur for 14 days.</a:t>
            </a:r>
          </a:p>
          <a:p>
            <a:r>
              <a:rPr lang="en-US" dirty="0" smtClean="0"/>
              <a:t>Contaminated hands and equipment can spread the virus.</a:t>
            </a:r>
          </a:p>
          <a:p>
            <a:r>
              <a:rPr lang="en-US" dirty="0" smtClean="0"/>
              <a:t>Mares that abort can spread the virus from aborted tissues and via the respiratory tract.</a:t>
            </a:r>
          </a:p>
          <a:p>
            <a:r>
              <a:rPr lang="en-US" dirty="0" smtClean="0"/>
              <a:t>The virus can survive in the environment for weeks.</a:t>
            </a:r>
          </a:p>
          <a:p>
            <a:r>
              <a:rPr lang="en-US" dirty="0" smtClean="0"/>
              <a:t>Horses can be asymptomatic shedders of virus.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87" y="2562225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88" y="1306512"/>
            <a:ext cx="1847850" cy="24669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900" dirty="0" smtClean="0"/>
              <a:t>*Supportive care</a:t>
            </a:r>
          </a:p>
          <a:p>
            <a:r>
              <a:rPr lang="en-US" sz="4900" dirty="0" smtClean="0"/>
              <a:t>*Antiviral medications-$</a:t>
            </a:r>
          </a:p>
          <a:p>
            <a:r>
              <a:rPr lang="en-US" sz="4900" dirty="0" smtClean="0"/>
              <a:t>*Anti-inflammatories</a:t>
            </a:r>
          </a:p>
          <a:p>
            <a:r>
              <a:rPr lang="en-US" sz="4900" dirty="0" smtClean="0"/>
              <a:t>*Fluids</a:t>
            </a:r>
          </a:p>
          <a:p>
            <a:r>
              <a:rPr lang="en-US" sz="4900" dirty="0" smtClean="0"/>
              <a:t>*Slings</a:t>
            </a:r>
          </a:p>
          <a:p>
            <a:r>
              <a:rPr lang="en-US" sz="4900" dirty="0"/>
              <a:t>**Horses that remain standing have a good prognosis, although recovery will take weeks to months. Horses that go down have a  poor </a:t>
            </a:r>
            <a:r>
              <a:rPr lang="en-US" sz="4900" dirty="0" smtClean="0"/>
              <a:t>prognosis</a:t>
            </a:r>
          </a:p>
          <a:p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3744912"/>
            <a:ext cx="1847850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5" y="189706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*No vaccination available for the neurologic strain.</a:t>
            </a:r>
          </a:p>
          <a:p>
            <a:r>
              <a:rPr lang="en-US" dirty="0" smtClean="0"/>
              <a:t>*Vaccination against EHV-1 MAY decrease shedding of the virus.</a:t>
            </a:r>
          </a:p>
          <a:p>
            <a:r>
              <a:rPr lang="en-US" dirty="0" smtClean="0"/>
              <a:t>*BIOSECURITY is the most important aspect of prevention.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2" r="264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02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Biosecurity keys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Horse Traffic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arrivals/horses coming in from a show should be isolated for 21 days.</a:t>
            </a:r>
          </a:p>
          <a:p>
            <a:r>
              <a:rPr lang="en-US" dirty="0" smtClean="0"/>
              <a:t>Temperatures should be taken 2 times daily. </a:t>
            </a:r>
          </a:p>
          <a:p>
            <a:r>
              <a:rPr lang="en-US" dirty="0" smtClean="0"/>
              <a:t>Do not share equipment between horses.</a:t>
            </a:r>
          </a:p>
          <a:p>
            <a:r>
              <a:rPr lang="en-US" dirty="0" smtClean="0"/>
              <a:t>Limit horse to horse contact between horses.</a:t>
            </a:r>
          </a:p>
          <a:p>
            <a:r>
              <a:rPr lang="en-US" dirty="0" smtClean="0"/>
              <a:t>Do not house pregnant mares with show horses.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Human side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WASH YOUR HANDS!!!!!</a:t>
            </a:r>
          </a:p>
          <a:p>
            <a:r>
              <a:rPr lang="en-US" dirty="0" smtClean="0"/>
              <a:t>Hand sanitizer is great!</a:t>
            </a:r>
          </a:p>
          <a:p>
            <a:r>
              <a:rPr lang="en-US" dirty="0" smtClean="0"/>
              <a:t>Consider foot bathes</a:t>
            </a:r>
          </a:p>
          <a:p>
            <a:r>
              <a:rPr lang="en-US" dirty="0" smtClean="0"/>
              <a:t>Bleach at 1:10 dilution is adequate to kill the virus.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6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isolation does not mean the end of the aisle!!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885229"/>
            <a:ext cx="4089399" cy="3578225"/>
          </a:xfrm>
        </p:spPr>
      </p:pic>
    </p:spTree>
    <p:extLst>
      <p:ext uri="{BB962C8B-B14F-4D97-AF65-F5344CB8AC3E}">
        <p14:creationId xmlns:p14="http://schemas.microsoft.com/office/powerpoint/2010/main" val="277744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What to do if you suspect an Ehv-1 infection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Isolate the affected horse immediately</a:t>
            </a:r>
          </a:p>
          <a:p>
            <a:r>
              <a:rPr lang="en-US" b="1" dirty="0" smtClean="0"/>
              <a:t>Call your veterinarian</a:t>
            </a:r>
          </a:p>
          <a:p>
            <a:r>
              <a:rPr lang="en-US" dirty="0" smtClean="0"/>
              <a:t>Stop all horse traffic on and off the farm</a:t>
            </a:r>
          </a:p>
          <a:p>
            <a:r>
              <a:rPr lang="en-US" dirty="0" smtClean="0"/>
              <a:t>Limit human traffic onto the farm</a:t>
            </a:r>
          </a:p>
          <a:p>
            <a:r>
              <a:rPr lang="en-US" dirty="0" smtClean="0"/>
              <a:t>Disinfect!</a:t>
            </a:r>
          </a:p>
          <a:p>
            <a:r>
              <a:rPr lang="en-US" dirty="0" smtClean="0"/>
              <a:t>Buy lots of hand sanitizer!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1621631"/>
            <a:ext cx="2619375" cy="1743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3429000"/>
            <a:ext cx="2476500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0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Biosecurity Calculator</a:t>
            </a:r>
            <a:endParaRPr lang="en-US" dirty="0"/>
          </a:p>
        </p:txBody>
      </p:sp>
      <p:pic>
        <p:nvPicPr>
          <p:cNvPr id="9" name="Content Placeholder 8" descr="Equine Guelph - Bio-Security Calculator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292506"/>
            <a:ext cx="8610600" cy="4655732"/>
          </a:xfrm>
        </p:spPr>
      </p:pic>
    </p:spTree>
    <p:extLst>
      <p:ext uri="{BB962C8B-B14F-4D97-AF65-F5344CB8AC3E}">
        <p14:creationId xmlns:p14="http://schemas.microsoft.com/office/powerpoint/2010/main" val="71906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EPM life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69" y="277406"/>
            <a:ext cx="5461686" cy="4380272"/>
          </a:xfrm>
        </p:spPr>
      </p:pic>
    </p:spTree>
    <p:extLst>
      <p:ext uri="{BB962C8B-B14F-4D97-AF65-F5344CB8AC3E}">
        <p14:creationId xmlns:p14="http://schemas.microsoft.com/office/powerpoint/2010/main" val="412940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Stay informed on outbreaks</a:t>
            </a:r>
            <a:endParaRPr lang="en-US" dirty="0"/>
          </a:p>
        </p:txBody>
      </p:sp>
      <p:pic>
        <p:nvPicPr>
          <p:cNvPr id="4" name="Content Placeholder 6" descr="EDCC - Internet Explor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00" y="419100"/>
            <a:ext cx="8384100" cy="4533264"/>
          </a:xfrm>
        </p:spPr>
      </p:pic>
    </p:spTree>
    <p:extLst>
      <p:ext uri="{BB962C8B-B14F-4D97-AF65-F5344CB8AC3E}">
        <p14:creationId xmlns:p14="http://schemas.microsoft.com/office/powerpoint/2010/main" val="192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 for the opportunity to speak to you!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5" y="711200"/>
            <a:ext cx="2130624" cy="2840832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70" y="219869"/>
            <a:ext cx="2100262" cy="294773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1219200"/>
            <a:ext cx="23317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Tera Ramig DVM</a:t>
            </a:r>
          </a:p>
          <a:p>
            <a:r>
              <a:rPr lang="en-US" dirty="0" smtClean="0"/>
              <a:t>All Points Equine LLC</a:t>
            </a:r>
          </a:p>
          <a:p>
            <a:r>
              <a:rPr lang="en-US" dirty="0" smtClean="0"/>
              <a:t>610.351.1404</a:t>
            </a:r>
          </a:p>
          <a:p>
            <a:r>
              <a:rPr lang="en-US" dirty="0" smtClean="0">
                <a:hlinkClick r:id="rId2"/>
              </a:rPr>
              <a:t>drtera@allpointsequine.com</a:t>
            </a:r>
            <a:endParaRPr lang="en-US" dirty="0" smtClean="0"/>
          </a:p>
          <a:p>
            <a:r>
              <a:rPr lang="en-US" dirty="0" smtClean="0"/>
              <a:t>www.allpointsequine.com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918504"/>
            <a:ext cx="4933950" cy="3149329"/>
          </a:xfrm>
        </p:spPr>
      </p:pic>
    </p:spTree>
    <p:extLst>
      <p:ext uri="{BB962C8B-B14F-4D97-AF65-F5344CB8AC3E}">
        <p14:creationId xmlns:p14="http://schemas.microsoft.com/office/powerpoint/2010/main" val="33244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 A’s-</a:t>
            </a:r>
            <a:r>
              <a:rPr lang="en-US" b="1" dirty="0" smtClean="0"/>
              <a:t>A</a:t>
            </a:r>
            <a:r>
              <a:rPr lang="en-US" dirty="0" smtClean="0"/>
              <a:t>taxia, </a:t>
            </a:r>
            <a:r>
              <a:rPr lang="en-US" b="1" dirty="0" smtClean="0"/>
              <a:t>a</a:t>
            </a:r>
            <a:r>
              <a:rPr lang="en-US" dirty="0" smtClean="0"/>
              <a:t>trophy, </a:t>
            </a:r>
            <a:r>
              <a:rPr lang="en-US" b="1" dirty="0" smtClean="0"/>
              <a:t>a</a:t>
            </a:r>
            <a:r>
              <a:rPr lang="en-US" dirty="0" smtClean="0"/>
              <a:t>symmetry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 Signs: Body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*Uncoordinated movement of the hind feet</a:t>
            </a:r>
          </a:p>
          <a:p>
            <a:pPr marL="0" indent="0">
              <a:buNone/>
            </a:pPr>
            <a:r>
              <a:rPr lang="en-US" dirty="0" smtClean="0"/>
              <a:t>*Switching leg lameness that comes &amp; goes</a:t>
            </a:r>
          </a:p>
          <a:p>
            <a:pPr marL="0" indent="0">
              <a:buNone/>
            </a:pPr>
            <a:r>
              <a:rPr lang="en-US" dirty="0" smtClean="0"/>
              <a:t>*Hind end weakness-worsened on a hill</a:t>
            </a:r>
          </a:p>
          <a:p>
            <a:pPr marL="0" indent="0">
              <a:buNone/>
            </a:pPr>
            <a:r>
              <a:rPr lang="en-US" dirty="0" smtClean="0"/>
              <a:t>*Problems balancing if foot is lifted up</a:t>
            </a:r>
          </a:p>
          <a:p>
            <a:pPr marL="0" indent="0">
              <a:buNone/>
            </a:pPr>
            <a:r>
              <a:rPr lang="en-US" dirty="0" smtClean="0"/>
              <a:t>*Circling, slipping, falling, leaning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Facial Signs: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*Droopy Ear</a:t>
            </a:r>
          </a:p>
          <a:p>
            <a:r>
              <a:rPr lang="en-US" dirty="0" smtClean="0"/>
              <a:t>Vision changes</a:t>
            </a:r>
          </a:p>
          <a:p>
            <a:r>
              <a:rPr lang="en-US" dirty="0" smtClean="0"/>
              <a:t>*Problems chewing/swallowing</a:t>
            </a:r>
          </a:p>
          <a:p>
            <a:r>
              <a:rPr lang="en-US" dirty="0" smtClean="0"/>
              <a:t>*Head Tilt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Great Mimicker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6" y="420726"/>
            <a:ext cx="3498164" cy="27561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33" y="302442"/>
            <a:ext cx="3331690" cy="2487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44" y="2891006"/>
            <a:ext cx="26574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Absent a diagnosis, surgery is trauma, medicine is poison, and alternative medicine is witchcraft</a:t>
            </a:r>
            <a:endParaRPr lang="en-US" sz="28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en-US" dirty="0" smtClean="0"/>
              <a:t>-Unknown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/>
              <a:t>Diagnosis-The Ongoing Challenge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315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Blood work +/- CSF + Neuro Exam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It is estimated that 50-80% of horses in the US have serologic evidence of exposure to </a:t>
            </a:r>
            <a:r>
              <a:rPr lang="en-US" i="1" dirty="0" smtClean="0"/>
              <a:t>S. neuroma.</a:t>
            </a:r>
          </a:p>
          <a:p>
            <a:r>
              <a:rPr lang="en-US" dirty="0" smtClean="0"/>
              <a:t>&lt;1% (estimated 0.14%) develop EPM</a:t>
            </a:r>
          </a:p>
          <a:p>
            <a:r>
              <a:rPr lang="en-US" dirty="0" smtClean="0"/>
              <a:t>Possible immune system problem?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CSF taps can be contaminated with blood that will affect results</a:t>
            </a:r>
          </a:p>
          <a:p>
            <a:r>
              <a:rPr lang="en-US" dirty="0" smtClean="0"/>
              <a:t>Many options for serology. None are considered “The Gold Standard”.</a:t>
            </a:r>
          </a:p>
          <a:p>
            <a:r>
              <a:rPr lang="en-US" dirty="0" smtClean="0"/>
              <a:t>Only definitive diagnosis is a post mortem examination (necropsy).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6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of serologic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SAG ELISA (2,3,4)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Considered the most accurate test currently available</a:t>
            </a:r>
          </a:p>
          <a:p>
            <a:r>
              <a:rPr lang="en-US" dirty="0" smtClean="0"/>
              <a:t>Surface proteins that are specific to </a:t>
            </a:r>
            <a:r>
              <a:rPr lang="en-US" i="1" dirty="0" smtClean="0"/>
              <a:t>S. neuroma</a:t>
            </a:r>
            <a:endParaRPr lang="en-US" dirty="0" smtClean="0"/>
          </a:p>
          <a:p>
            <a:r>
              <a:rPr lang="en-US" dirty="0" smtClean="0"/>
              <a:t>Can pull 2 sample 2-4 weeks apart. If active disease, you will see a 2-4 X increase in numbers.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IFAT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UC Davis (</a:t>
            </a:r>
            <a:r>
              <a:rPr lang="en-US" i="1" dirty="0" err="1" smtClean="0"/>
              <a:t>NeoFluor</a:t>
            </a:r>
            <a:r>
              <a:rPr lang="en-US" i="1" dirty="0" smtClean="0"/>
              <a:t>, </a:t>
            </a:r>
            <a:r>
              <a:rPr lang="en-US" i="1" dirty="0" err="1" smtClean="0"/>
              <a:t>SarcoFluor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Cross reacts with non-pathogenic protozoa</a:t>
            </a:r>
          </a:p>
          <a:p>
            <a:r>
              <a:rPr lang="en-US" dirty="0" smtClean="0"/>
              <a:t>High false +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10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Comparison of serologic tests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Western Blot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Oldest available test</a:t>
            </a:r>
          </a:p>
          <a:p>
            <a:r>
              <a:rPr lang="en-US" dirty="0" smtClean="0"/>
              <a:t>Read by humans (Prone to error)</a:t>
            </a:r>
          </a:p>
          <a:p>
            <a:r>
              <a:rPr lang="en-US" dirty="0" smtClean="0"/>
              <a:t>Only helpful if negative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PCR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Looking for protozoal DNA</a:t>
            </a:r>
          </a:p>
          <a:p>
            <a:r>
              <a:rPr lang="en-US" dirty="0" smtClean="0"/>
              <a:t>Can’t differentiate live or dead protozoa</a:t>
            </a:r>
          </a:p>
          <a:p>
            <a:r>
              <a:rPr lang="en-US" dirty="0" smtClean="0"/>
              <a:t>High false negative rate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24" y="2785798"/>
            <a:ext cx="21526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2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1503</TotalTime>
  <Words>1013</Words>
  <Application>Microsoft Office PowerPoint</Application>
  <PresentationFormat>Custom</PresentationFormat>
  <Paragraphs>169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Slice</vt:lpstr>
      <vt:lpstr>EPM and neurologic herpes</vt:lpstr>
      <vt:lpstr>Epm </vt:lpstr>
      <vt:lpstr>EPM life cycle</vt:lpstr>
      <vt:lpstr>3 A’s-Ataxia, atrophy, asymmetry</vt:lpstr>
      <vt:lpstr>The Great Mimicker</vt:lpstr>
      <vt:lpstr>Absent a diagnosis, surgery is trauma, medicine is poison, and alternative medicine is witchcraft</vt:lpstr>
      <vt:lpstr>Blood work +/- CSF + Neuro Exam</vt:lpstr>
      <vt:lpstr>Comparison of serologic tests</vt:lpstr>
      <vt:lpstr>Comparison of serologic tests</vt:lpstr>
      <vt:lpstr>Epm seroprevalence</vt:lpstr>
      <vt:lpstr>The importance of the neurological exam</vt:lpstr>
      <vt:lpstr>What does EPM look Like?</vt:lpstr>
      <vt:lpstr>Treatment options</vt:lpstr>
      <vt:lpstr>Treatment Notes</vt:lpstr>
      <vt:lpstr>Prevention of epm</vt:lpstr>
      <vt:lpstr>Neurologic Herpes Virus What Every Owner Should know</vt:lpstr>
      <vt:lpstr>Doylestown EHV situation 1-30-2016</vt:lpstr>
      <vt:lpstr>Herpes virus in the horse</vt:lpstr>
      <vt:lpstr>Risk factors for infection</vt:lpstr>
      <vt:lpstr>What are the clinical signs of neuropathogenic EHV1?</vt:lpstr>
      <vt:lpstr>What does a horse look like with a EHV-1 Neuro strain infection?</vt:lpstr>
      <vt:lpstr>How will the diagnosis be confirmed?</vt:lpstr>
      <vt:lpstr>How is the virus transmitted?</vt:lpstr>
      <vt:lpstr>Treatment</vt:lpstr>
      <vt:lpstr>Prevention</vt:lpstr>
      <vt:lpstr>Biosecurity keys</vt:lpstr>
      <vt:lpstr>Why isolation does not mean the end of the aisle!!</vt:lpstr>
      <vt:lpstr>What to do if you suspect an Ehv-1 infection</vt:lpstr>
      <vt:lpstr>Biosecurity Calculator</vt:lpstr>
      <vt:lpstr>Stay informed on outbreaks</vt:lpstr>
      <vt:lpstr>Thank you for the opportunity to speak to you!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EPM and neurologic herpes</dc:title>
  <dc:creator>Tera Ramig</dc:creator>
  <cp:lastModifiedBy>Tera</cp:lastModifiedBy>
  <cp:revision>27</cp:revision>
  <dcterms:created xsi:type="dcterms:W3CDTF">2016-01-29T20:00:50Z</dcterms:created>
  <dcterms:modified xsi:type="dcterms:W3CDTF">2016-01-30T21:50:36Z</dcterms:modified>
</cp:coreProperties>
</file>